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9" r:id="rId9"/>
    <p:sldId id="270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6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6609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8400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79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337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987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8394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8444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398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43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754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36D6-20C4-4408-AAA8-48B1BEA7164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27/03/2016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045CD-8396-4D55-A6DC-771A05E2B7B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17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347864" y="1090195"/>
            <a:ext cx="16033" cy="5723181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635896" y="908720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I^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sez. A  Elettronica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-108519" y="11816"/>
            <a:ext cx="92525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LACRIMA DI GHIACCIO</a:t>
            </a:r>
            <a:endParaRPr lang="it-IT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tangolo 12"/>
          <p:cNvSpPr/>
          <p:nvPr/>
        </p:nvSpPr>
        <p:spPr>
          <a:xfrm>
            <a:off x="-91038" y="4532926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NOME E COGNOME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CasellaDiTesto 9"/>
          <p:cNvSpPr txBox="1"/>
          <p:nvPr/>
        </p:nvSpPr>
        <p:spPr>
          <a:xfrm>
            <a:off x="3572272" y="4725144"/>
            <a:ext cx="25839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Carmelo </a:t>
            </a:r>
            <a:r>
              <a:rPr lang="it-IT" sz="32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Zingale</a:t>
            </a:r>
            <a:r>
              <a:rPr lang="it-IT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" name="Rettangolo 12"/>
          <p:cNvSpPr/>
          <p:nvPr/>
        </p:nvSpPr>
        <p:spPr>
          <a:xfrm>
            <a:off x="-403487" y="845096"/>
            <a:ext cx="43357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CLASSE</a:t>
            </a:r>
          </a:p>
        </p:txBody>
      </p:sp>
      <p:sp>
        <p:nvSpPr>
          <p:cNvPr id="11" name="Rettangolo 12"/>
          <p:cNvSpPr/>
          <p:nvPr/>
        </p:nvSpPr>
        <p:spPr>
          <a:xfrm>
            <a:off x="-251087" y="2494637"/>
            <a:ext cx="34549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 ESECUZIONE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9"/>
          <p:cNvSpPr txBox="1"/>
          <p:nvPr/>
        </p:nvSpPr>
        <p:spPr>
          <a:xfrm>
            <a:off x="3500264" y="2636912"/>
            <a:ext cx="5536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Lunedì, 07 MARZO 2016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337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2" grpId="0"/>
      <p:bldP spid="15" grpId="0"/>
      <p:bldP spid="16" grpId="0"/>
      <p:bldP spid="11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851920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4067944" y="620688"/>
            <a:ext cx="46440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>
                <a:solidFill>
                  <a:prstClr val="black"/>
                </a:solidFill>
              </a:rPr>
              <a:t>Confronto della densità dei materiali.</a:t>
            </a:r>
            <a:endParaRPr lang="it-IT" sz="32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4077072"/>
            <a:ext cx="3779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OBIETTIVO DELL’ESPERIENZA</a:t>
            </a:r>
          </a:p>
        </p:txBody>
      </p:sp>
    </p:spTree>
    <p:extLst>
      <p:ext uri="{BB962C8B-B14F-4D97-AF65-F5344CB8AC3E}">
        <p14:creationId xmlns:p14="http://schemas.microsoft.com/office/powerpoint/2010/main" xmlns="" val="159527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3275856" y="0"/>
            <a:ext cx="0" cy="6836315"/>
          </a:xfrm>
          <a:prstGeom prst="line">
            <a:avLst/>
          </a:prstGeom>
          <a:ln w="8890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3275856" y="188640"/>
            <a:ext cx="57961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b="1" dirty="0" smtClean="0">
                <a:solidFill>
                  <a:prstClr val="black"/>
                </a:solidFill>
              </a:rPr>
              <a:t>La densità (d) è una grandezza derivata dal rapporto tra la massa (m) e il volume (V) di una sostanza.</a:t>
            </a:r>
          </a:p>
          <a:p>
            <a:endParaRPr lang="it-IT" sz="4800" b="1" dirty="0" smtClean="0">
              <a:solidFill>
                <a:prstClr val="black"/>
              </a:solidFill>
            </a:endParaRPr>
          </a:p>
          <a:p>
            <a:pPr algn="ctr"/>
            <a:r>
              <a:rPr lang="it-IT" sz="4000" b="1" dirty="0" err="1" smtClean="0">
                <a:solidFill>
                  <a:prstClr val="black"/>
                </a:solidFill>
              </a:rPr>
              <a:t>d=m</a:t>
            </a:r>
            <a:r>
              <a:rPr lang="it-IT" sz="4000" b="1" dirty="0" smtClean="0">
                <a:solidFill>
                  <a:prstClr val="black"/>
                </a:solidFill>
              </a:rPr>
              <a:t>(g)/V(cm</a:t>
            </a:r>
            <a:r>
              <a:rPr lang="it-IT" sz="4000" b="1" baseline="30000" dirty="0" smtClean="0">
                <a:solidFill>
                  <a:prstClr val="black"/>
                </a:solidFill>
              </a:rPr>
              <a:t>3</a:t>
            </a:r>
            <a:r>
              <a:rPr lang="it-IT" sz="4000" b="1" dirty="0" smtClean="0">
                <a:solidFill>
                  <a:prstClr val="black"/>
                </a:solidFill>
              </a:rPr>
              <a:t>)</a:t>
            </a:r>
            <a:endParaRPr lang="it-IT" sz="4000" b="1" dirty="0" smtClean="0">
              <a:solidFill>
                <a:prstClr val="black"/>
              </a:solidFill>
            </a:endParaRPr>
          </a:p>
          <a:p>
            <a:pPr algn="ctr"/>
            <a:endParaRPr lang="it-IT" sz="4000" b="1" dirty="0">
              <a:solidFill>
                <a:prstClr val="black"/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-555887" y="2132856"/>
            <a:ext cx="4335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INTRODUZIONE TEORICA</a:t>
            </a:r>
          </a:p>
        </p:txBody>
      </p:sp>
    </p:spTree>
    <p:extLst>
      <p:ext uri="{BB962C8B-B14F-4D97-AF65-F5344CB8AC3E}">
        <p14:creationId xmlns:p14="http://schemas.microsoft.com/office/powerpoint/2010/main" xmlns="" val="3420246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MATERIALE UTILIZZATO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Cilindro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cheimika.it/wbresize.aspx?f=/public/articoli/635110936129218750_20-0000%20serie%20cilindri%20graduati,%20in%20vetro%20borosilicato,%20classe%20A,%20base%20esagonale,%20con%20becco%20(COLORE%20GRAD.%20BLU)%20measuring%20cylinders.jpg&amp;w=250&amp;h=400&amp;c=1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71437"/>
            <a:ext cx="4553744" cy="683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0892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240278" y="50173"/>
            <a:ext cx="50518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SOSTANZE UTILIZZATE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980728"/>
            <a:ext cx="55496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Cubetto di ghiaccio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106595821-5366886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00051" y="1700809"/>
            <a:ext cx="6843949" cy="513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7921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SOSTANZE UTILIZZATE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0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Acqua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http://www.numak.it/sites/default/files/acqu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2371" y="2088232"/>
            <a:ext cx="7631629" cy="476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99264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07504" y="140439"/>
            <a:ext cx="244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SOSTANZE UTILIZZATE</a:t>
            </a:r>
            <a:endParaRPr lang="it-IT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5496" y="1340768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Olio</a:t>
            </a:r>
            <a:endParaRPr lang="it-IT" sz="32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www.ilgiornale.it/sites/default/files/foto/2016/03/11/1457735428-oli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143053"/>
            <a:ext cx="7043161" cy="4714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8373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30C7A-B246-4F82-BC62-78EC8902866F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0" y="164968"/>
            <a:ext cx="92525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SVOLGIMENTO  </a:t>
            </a:r>
            <a:r>
              <a:rPr lang="it-IT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DELL’ESPERIMENTO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836713"/>
            <a:ext cx="52920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400" b="1" dirty="0" smtClean="0">
                <a:solidFill>
                  <a:prstClr val="black"/>
                </a:solidFill>
              </a:rPr>
              <a:t>Prepariamo un sistema acqua e olio dentro al cilindro.  Ovviamente l’acqua (d=1 g/cm</a:t>
            </a:r>
            <a:r>
              <a:rPr lang="it-IT" sz="2400" b="1" baseline="30000" dirty="0" smtClean="0">
                <a:solidFill>
                  <a:prstClr val="black"/>
                </a:solidFill>
              </a:rPr>
              <a:t>3</a:t>
            </a:r>
            <a:r>
              <a:rPr lang="it-IT" sz="2400" b="1" dirty="0" smtClean="0">
                <a:solidFill>
                  <a:prstClr val="black"/>
                </a:solidFill>
              </a:rPr>
              <a:t>) si disporrà in basso e l’olio (</a:t>
            </a:r>
            <a:r>
              <a:rPr lang="it-IT" sz="2400" b="1" dirty="0" err="1" smtClean="0">
                <a:solidFill>
                  <a:prstClr val="black"/>
                </a:solidFill>
              </a:rPr>
              <a:t>d=</a:t>
            </a:r>
            <a:r>
              <a:rPr lang="it-IT" sz="2400" b="1" dirty="0" smtClean="0">
                <a:solidFill>
                  <a:prstClr val="black"/>
                </a:solidFill>
              </a:rPr>
              <a:t> 0,92g/cm</a:t>
            </a:r>
            <a:r>
              <a:rPr lang="it-IT" sz="2400" b="1" baseline="30000" dirty="0" smtClean="0">
                <a:solidFill>
                  <a:prstClr val="black"/>
                </a:solidFill>
              </a:rPr>
              <a:t>3</a:t>
            </a:r>
            <a:r>
              <a:rPr lang="it-IT" sz="2400" b="1" dirty="0" smtClean="0">
                <a:solidFill>
                  <a:prstClr val="black"/>
                </a:solidFill>
              </a:rPr>
              <a:t>) in alto .</a:t>
            </a:r>
          </a:p>
          <a:p>
            <a:pPr algn="just"/>
            <a:r>
              <a:rPr lang="it-IT" sz="2400" b="1" dirty="0" smtClean="0">
                <a:solidFill>
                  <a:prstClr val="black"/>
                </a:solidFill>
              </a:rPr>
              <a:t>Mettiamo un cubetto di ghiaccio dentro il cilindro contenente acqua e olio.</a:t>
            </a:r>
          </a:p>
          <a:p>
            <a:pPr algn="just"/>
            <a:r>
              <a:rPr lang="it-IT" sz="2400" b="1" dirty="0" smtClean="0">
                <a:solidFill>
                  <a:prstClr val="black"/>
                </a:solidFill>
              </a:rPr>
              <a:t>La prima cosa che si nota è che il ghiaccio (</a:t>
            </a:r>
            <a:r>
              <a:rPr lang="it-IT" sz="2400" b="1" dirty="0" err="1" smtClean="0">
                <a:solidFill>
                  <a:prstClr val="black"/>
                </a:solidFill>
              </a:rPr>
              <a:t>d=</a:t>
            </a:r>
            <a:r>
              <a:rPr lang="it-IT" sz="2400" b="1" dirty="0" smtClean="0">
                <a:solidFill>
                  <a:prstClr val="black"/>
                </a:solidFill>
              </a:rPr>
              <a:t> 0,89 g/cm</a:t>
            </a:r>
            <a:r>
              <a:rPr lang="it-IT" sz="2400" b="1" baseline="30000" dirty="0" smtClean="0"/>
              <a:t>3</a:t>
            </a:r>
            <a:r>
              <a:rPr lang="it-IT" sz="2400" b="1" dirty="0" smtClean="0"/>
              <a:t>) </a:t>
            </a:r>
            <a:r>
              <a:rPr lang="it-IT" sz="2400" b="1" dirty="0" smtClean="0">
                <a:solidFill>
                  <a:prstClr val="black"/>
                </a:solidFill>
              </a:rPr>
              <a:t>ha una densità minore dell’olio (d=0,92 g/cm</a:t>
            </a:r>
            <a:r>
              <a:rPr lang="it-IT" sz="2400" b="1" baseline="30000" dirty="0" smtClean="0"/>
              <a:t>3</a:t>
            </a:r>
            <a:r>
              <a:rPr lang="it-IT" sz="2400" b="1" dirty="0" smtClean="0"/>
              <a:t>)</a:t>
            </a:r>
            <a:r>
              <a:rPr lang="it-IT" sz="2400" b="1" dirty="0" smtClean="0">
                <a:solidFill>
                  <a:prstClr val="black"/>
                </a:solidFill>
              </a:rPr>
              <a:t> e quindi galleggia.</a:t>
            </a:r>
          </a:p>
          <a:p>
            <a:pPr algn="just"/>
            <a:r>
              <a:rPr lang="it-IT" sz="2400" b="1" dirty="0" smtClean="0">
                <a:solidFill>
                  <a:prstClr val="black"/>
                </a:solidFill>
              </a:rPr>
              <a:t>Il ghiaccio fonde e le gocce di acqua che  si formano non si mescolano all’olio ma lo attraversano. </a:t>
            </a:r>
          </a:p>
          <a:p>
            <a:pPr algn="just"/>
            <a:r>
              <a:rPr lang="it-IT" sz="2400" b="1" dirty="0" smtClean="0">
                <a:solidFill>
                  <a:prstClr val="black"/>
                </a:solidFill>
              </a:rPr>
              <a:t>L’olio comprime le bolle d’acqua, non si mescola ad esse e le  lascia cadere fino allo strato di acqua liquida.</a:t>
            </a:r>
            <a:endParaRPr lang="it-IT" sz="2400" b="1" dirty="0">
              <a:solidFill>
                <a:prstClr val="black"/>
              </a:solidFill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45183" y="1412776"/>
            <a:ext cx="3798817" cy="506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75525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Conclusioni 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 smtClean="0">
                <a:solidFill>
                  <a:srgbClr val="002060"/>
                </a:solidFill>
              </a:rPr>
              <a:t>I materiali si stratificano in funzione della loro densità: quelli con densità maggiore vanno in basso mentre quelli con densità minore si dispongono in alto;</a:t>
            </a:r>
          </a:p>
          <a:p>
            <a:pPr algn="just"/>
            <a:r>
              <a:rPr lang="it-IT" sz="3600" b="1" dirty="0" smtClean="0">
                <a:solidFill>
                  <a:srgbClr val="002060"/>
                </a:solidFill>
              </a:rPr>
              <a:t>La stratificazione è visibile se le sostanze non sono miscibili, come nel sistema acqua-olio.</a:t>
            </a:r>
            <a:endParaRPr lang="it-IT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245</Words>
  <Application>Microsoft Office PowerPoint</Application>
  <PresentationFormat>Presentazione su schermo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1_Tema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Conclusioni 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Sara</cp:lastModifiedBy>
  <cp:revision>19</cp:revision>
  <dcterms:created xsi:type="dcterms:W3CDTF">2016-03-14T17:24:46Z</dcterms:created>
  <dcterms:modified xsi:type="dcterms:W3CDTF">2016-03-27T07:01:14Z</dcterms:modified>
</cp:coreProperties>
</file>